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81" r:id="rId6"/>
    <p:sldId id="261" r:id="rId7"/>
    <p:sldId id="298" r:id="rId8"/>
    <p:sldId id="296" r:id="rId9"/>
    <p:sldId id="300" r:id="rId10"/>
    <p:sldId id="297" r:id="rId11"/>
    <p:sldId id="301" r:id="rId12"/>
    <p:sldId id="305" r:id="rId13"/>
    <p:sldId id="307" r:id="rId14"/>
    <p:sldId id="308" r:id="rId15"/>
    <p:sldId id="309" r:id="rId16"/>
    <p:sldId id="310" r:id="rId17"/>
    <p:sldId id="311" r:id="rId18"/>
    <p:sldId id="315" r:id="rId19"/>
    <p:sldId id="316" r:id="rId20"/>
    <p:sldId id="30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345C4-FE5C-4EF9-8604-3A41858AC4D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16F55-D26F-4BB8-A3E7-122AD731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3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1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7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8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3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354A-AB9F-4EFC-AF97-5ACB8030BD2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494E-F285-4EC7-BF24-D83BAEE06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The Nature of WAVES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/>
          <a:lstStyle/>
          <a:p>
            <a:pPr algn="r"/>
            <a:r>
              <a:rPr lang="en-US" dirty="0" smtClean="0">
                <a:latin typeface="Britannic Bold" panose="020B0903060703020204" pitchFamily="34" charset="0"/>
                <a:cs typeface="Aparajita" panose="020B0604020202020204" pitchFamily="34" charset="0"/>
              </a:rPr>
              <a:t>Ballou 2016</a:t>
            </a:r>
          </a:p>
          <a:p>
            <a:pPr algn="r"/>
            <a:r>
              <a:rPr lang="en-US" dirty="0" smtClean="0">
                <a:latin typeface="Britannic Bold" panose="020B0903060703020204" pitchFamily="34" charset="0"/>
                <a:cs typeface="Aparajita" panose="020B0604020202020204" pitchFamily="34" charset="0"/>
              </a:rPr>
              <a:t>Mr. Meyers</a:t>
            </a:r>
          </a:p>
          <a:p>
            <a:pPr algn="r"/>
            <a:r>
              <a:rPr lang="en-US" dirty="0" smtClean="0">
                <a:latin typeface="Britannic Bold" panose="020B0903060703020204" pitchFamily="34" charset="0"/>
                <a:cs typeface="Aparajita" panose="020B0604020202020204" pitchFamily="34" charset="0"/>
              </a:rPr>
              <a:t>Unit II (Energy)</a:t>
            </a:r>
            <a:endParaRPr lang="en-US" dirty="0">
              <a:latin typeface="Britannic Bold" panose="020B09030607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Types of waves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8" y="1447800"/>
            <a:ext cx="5232400" cy="4729163"/>
          </a:xfrm>
        </p:spPr>
        <p:txBody>
          <a:bodyPr/>
          <a:lstStyle/>
          <a:p>
            <a:r>
              <a:rPr lang="en-US" b="1" i="1" u="sng" dirty="0">
                <a:latin typeface="Berlin Sans FB Demi" panose="020E0802020502020306" pitchFamily="34" charset="0"/>
              </a:rPr>
              <a:t>Transverse Wave</a:t>
            </a:r>
            <a:r>
              <a:rPr lang="en-US" dirty="0">
                <a:latin typeface="Berlin Sans FB Demi" panose="020E0802020502020306" pitchFamily="34" charset="0"/>
              </a:rPr>
              <a:t> – A moving wave that consists of oscillations occurring perpendicular to the directions of energy transfer </a:t>
            </a:r>
          </a:p>
          <a:p>
            <a:r>
              <a:rPr lang="en-US" b="1" i="1" u="sng" dirty="0">
                <a:latin typeface="Berlin Sans FB Demi" panose="020E0802020502020306" pitchFamily="34" charset="0"/>
              </a:rPr>
              <a:t>Longitudinal Wave </a:t>
            </a:r>
            <a:r>
              <a:rPr lang="en-US" dirty="0">
                <a:latin typeface="Berlin Sans FB Demi" panose="020E0802020502020306" pitchFamily="34" charset="0"/>
              </a:rPr>
              <a:t>–  Waves in which the displacement of the medium is in the same direction, or the opposite direction to the wave.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2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2" descr="https://jmag0904.files.wordpress.com/2013/05/longvstransvwa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249" y="1825625"/>
            <a:ext cx="5754986" cy="34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053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2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Types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" y="2409824"/>
            <a:ext cx="6079067" cy="4351338"/>
          </a:xfrm>
        </p:spPr>
        <p:txBody>
          <a:bodyPr/>
          <a:lstStyle/>
          <a:p>
            <a:r>
              <a:rPr lang="en-US" b="1" i="1" u="sng" dirty="0" smtClean="0">
                <a:latin typeface="Berlin Sans FB Demi" panose="020E0802020502020306" pitchFamily="34" charset="0"/>
              </a:rPr>
              <a:t>Surface Wave </a:t>
            </a:r>
            <a:r>
              <a:rPr lang="en-US" dirty="0">
                <a:latin typeface="Berlin Sans FB Demi" panose="020E0802020502020306" pitchFamily="34" charset="0"/>
              </a:rPr>
              <a:t>–  Waves </a:t>
            </a:r>
            <a:r>
              <a:rPr lang="en-US" dirty="0" smtClean="0">
                <a:latin typeface="Berlin Sans FB Demi" panose="020E0802020502020306" pitchFamily="34" charset="0"/>
              </a:rPr>
              <a:t>that travel in both transverse and longitudinal motion. A particle in a surface wave will appear to move in a circular motion. 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These types of waves are typically found in the ocean. </a:t>
            </a:r>
            <a:endParaRPr lang="en-US" dirty="0">
              <a:latin typeface="Berlin Sans FB Demi" panose="020E0802020502020306" pitchFamily="34" charset="0"/>
            </a:endParaRPr>
          </a:p>
          <a:p>
            <a:endParaRPr lang="en-US" dirty="0"/>
          </a:p>
        </p:txBody>
      </p:sp>
      <p:pic>
        <p:nvPicPr>
          <p:cNvPr id="2052" name="Picture 4" descr="Image result for surface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467" y="1690264"/>
            <a:ext cx="4741333" cy="430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29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Independent Practice (</a:t>
            </a:r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15-20 min</a:t>
            </a:r>
            <a:r>
              <a:rPr lang="en-US" dirty="0" smtClean="0">
                <a:latin typeface="Berlin Sans FB Demi" panose="020E0802020502020306" pitchFamily="34" charset="0"/>
              </a:rPr>
              <a:t>) 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33575"/>
            <a:ext cx="44413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ritannic Bold" panose="020B0903060703020204" pitchFamily="34" charset="0"/>
              </a:rPr>
              <a:t>Option 1:</a:t>
            </a:r>
          </a:p>
          <a:p>
            <a:r>
              <a:rPr lang="en-US" sz="2400" dirty="0" smtClean="0">
                <a:latin typeface="Britannic Bold" panose="020B0903060703020204" pitchFamily="34" charset="0"/>
              </a:rPr>
              <a:t>Complete your GOLD Sheet for in your Organized Binder for Advisory III.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itannic Bold" panose="020B0903060703020204" pitchFamily="34" charset="0"/>
              </a:rPr>
              <a:t>Be sure to use COMPLETE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itannic Bold" panose="020B0903060703020204" pitchFamily="34" charset="0"/>
              </a:rPr>
              <a:t>Must have at least 3 sentences for each section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3762" y="1933575"/>
            <a:ext cx="444137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itannic Bold" panose="020B0903060703020204" pitchFamily="34" charset="0"/>
              </a:rPr>
              <a:t>Option </a:t>
            </a:r>
            <a:r>
              <a:rPr lang="en-US" sz="3200" dirty="0" smtClean="0">
                <a:latin typeface="Britannic Bold" panose="020B0903060703020204" pitchFamily="34" charset="0"/>
              </a:rPr>
              <a:t>2:</a:t>
            </a:r>
          </a:p>
          <a:p>
            <a:r>
              <a:rPr lang="en-US" sz="2400" dirty="0" smtClean="0">
                <a:latin typeface="Britannic Bold" panose="020B0903060703020204" pitchFamily="34" charset="0"/>
              </a:rPr>
              <a:t>Read Chapter 20:1 The Nature of Waves.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itannic Bold" panose="020B0903060703020204" pitchFamily="34" charset="0"/>
              </a:rPr>
              <a:t>Answer all side questions and review questions on a separate sheet of paper.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itannic Bold" panose="020B0903060703020204" pitchFamily="34" charset="0"/>
              </a:rPr>
              <a:t>Submit answers by 1/25/2017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1159782"/>
            <a:ext cx="11201400" cy="5393418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3200" dirty="0">
                <a:latin typeface="Britannic Bold" panose="020B0903060703020204" pitchFamily="34" charset="0"/>
              </a:rPr>
              <a:t>When I say </a:t>
            </a:r>
            <a:r>
              <a:rPr lang="en-US" sz="3200" b="1" u="sng" dirty="0">
                <a:latin typeface="Britannic Bold" panose="020B0903060703020204" pitchFamily="34" charset="0"/>
              </a:rPr>
              <a:t>START</a:t>
            </a:r>
            <a:r>
              <a:rPr lang="en-US" sz="3200" dirty="0">
                <a:latin typeface="Britannic Bold" panose="020B0903060703020204" pitchFamily="34" charset="0"/>
              </a:rPr>
              <a:t>, </a:t>
            </a:r>
            <a:r>
              <a:rPr lang="en-US" sz="3200" dirty="0" smtClean="0">
                <a:latin typeface="Britannic Bold" panose="020B0903060703020204" pitchFamily="34" charset="0"/>
              </a:rPr>
              <a:t>you and members of your assigned group will </a:t>
            </a:r>
            <a:r>
              <a:rPr lang="en-US" sz="3200" u="sng" dirty="0" smtClean="0">
                <a:latin typeface="Britannic Bold" panose="020B0903060703020204" pitchFamily="34" charset="0"/>
              </a:rPr>
              <a:t>DEMONSTRATE</a:t>
            </a:r>
            <a:r>
              <a:rPr lang="en-US" sz="3200" dirty="0" smtClean="0">
                <a:latin typeface="Britannic Bold" panose="020B0903060703020204" pitchFamily="34" charset="0"/>
              </a:rPr>
              <a:t> your COMPREHENSION from the text by answering questions. </a:t>
            </a:r>
            <a:endParaRPr lang="en-US" sz="3200" dirty="0">
              <a:latin typeface="Britannic Bold" panose="020B0903060703020204" pitchFamily="34" charset="0"/>
            </a:endParaRPr>
          </a:p>
          <a:p>
            <a:pPr lvl="1">
              <a:defRPr/>
            </a:pPr>
            <a:r>
              <a:rPr lang="en-US" sz="3200" dirty="0" smtClean="0">
                <a:latin typeface="Britannic Bold" panose="020B0903060703020204" pitchFamily="34" charset="0"/>
              </a:rPr>
              <a:t>Each group will have 1 minute to answer the question and support their answers using a text. It is important to JUSTIFY each answer. </a:t>
            </a:r>
          </a:p>
          <a:p>
            <a:pPr lvl="1">
              <a:defRPr/>
            </a:pPr>
            <a:r>
              <a:rPr lang="en-US" sz="3200" dirty="0" smtClean="0">
                <a:latin typeface="Britannic Bold" panose="020B0903060703020204" pitchFamily="34" charset="0"/>
              </a:rPr>
              <a:t>We will use round-robin style for calling on groups, if a group does not completely answer the question, another group will get a chance to steal their points.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144699" lvl="1" indent="0">
              <a:buNone/>
              <a:defRPr/>
            </a:pPr>
            <a:endParaRPr lang="en-US" sz="3200" dirty="0">
              <a:latin typeface="Britannic Bold" panose="020B0903060703020204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latin typeface="Britannic Bold" panose="020B0903060703020204" pitchFamily="34" charset="0"/>
              </a:rPr>
              <a:t>Rules: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Every group member must contribute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No cellphones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1 minute timer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All answers must be written down before the timer goes off</a:t>
            </a:r>
            <a:endParaRPr lang="en-US" sz="2900" dirty="0">
              <a:latin typeface="Britannic Bold" panose="020B0903060703020204" pitchFamily="34" charset="0"/>
            </a:endParaRPr>
          </a:p>
          <a:p>
            <a:pPr>
              <a:defRPr/>
            </a:pPr>
            <a:endParaRPr lang="en-US" sz="4000" dirty="0">
              <a:latin typeface="Britannic Bold" panose="020B0903060703020204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latin typeface="Britannic Bold" panose="020B0903060703020204" pitchFamily="34" charset="0"/>
              </a:rPr>
              <a:t>Reward: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1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st</a:t>
            </a:r>
            <a:r>
              <a:rPr lang="en-US" sz="2900" dirty="0" smtClean="0">
                <a:latin typeface="Britannic Bold" panose="020B0903060703020204" pitchFamily="34" charset="0"/>
              </a:rPr>
              <a:t> place 100 hero points, 5pts extra credit on quiz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2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nd</a:t>
            </a:r>
            <a:r>
              <a:rPr lang="en-US" sz="2900" dirty="0" smtClean="0">
                <a:latin typeface="Britannic Bold" panose="020B0903060703020204" pitchFamily="34" charset="0"/>
              </a:rPr>
              <a:t> place 75 hero points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3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rd</a:t>
            </a:r>
            <a:r>
              <a:rPr lang="en-US" sz="2900" dirty="0" smtClean="0">
                <a:latin typeface="Britannic Bold" panose="020B0903060703020204" pitchFamily="34" charset="0"/>
              </a:rPr>
              <a:t> place 50 hero points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4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th</a:t>
            </a:r>
            <a:r>
              <a:rPr lang="en-US" sz="2900" dirty="0" smtClean="0">
                <a:latin typeface="Britannic Bold" panose="020B0903060703020204" pitchFamily="34" charset="0"/>
              </a:rPr>
              <a:t> place 25 hero points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Group Activity (Round Robin)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1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5130800"/>
            <a:ext cx="6519333" cy="2624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3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1: 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Draw a transverse wave and label all its parts?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2: 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What is the difference between a transverse wave and longitudinal wave?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5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3: 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What is a wave and describe how a wave performs work?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2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4: </a:t>
            </a:r>
          </a:p>
          <a:p>
            <a:pPr marL="0" indent="0" algn="ctr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What is the difference between a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mechanical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wave and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electromagnetic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wave?</a:t>
            </a:r>
          </a:p>
        </p:txBody>
      </p:sp>
    </p:spTree>
    <p:extLst>
      <p:ext uri="{BB962C8B-B14F-4D97-AF65-F5344CB8AC3E}">
        <p14:creationId xmlns:p14="http://schemas.microsoft.com/office/powerpoint/2010/main" val="343492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5: 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Name three examples of mechanical waves.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30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Group Activity (Round Robin</a:t>
            </a:r>
            <a:r>
              <a:rPr lang="en-US" sz="4800" dirty="0" smtClean="0">
                <a:latin typeface="Berlin Sans FB Demi" panose="020E0802020502020306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Question 6: 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Name four examples of electromagnetic waves.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8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Kick-Off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6551"/>
            <a:ext cx="10515600" cy="5244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37150" y="1450349"/>
            <a:ext cx="311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Berlin Sans FB Demi" panose="020E0802020502020306" pitchFamily="34" charset="0"/>
              </a:rPr>
              <a:t>Mr. Meyers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819399" y="2650076"/>
            <a:ext cx="650965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1. Describe your idea of a wave? Where have you seen or heard about waves? Provide an example. </a:t>
            </a:r>
            <a:endParaRPr lang="en-US" altLang="en-US" sz="2200" dirty="0">
              <a:latin typeface="Britannic Bold" panose="020B0903060703020204" pitchFamily="34" charset="0"/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26754" y="1537257"/>
            <a:ext cx="776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latin typeface="Britannic Bold" panose="020B0903060703020204" pitchFamily="34" charset="0"/>
              </a:rPr>
              <a:t>3.1</a:t>
            </a:r>
            <a:endParaRPr lang="en-US" altLang="en-US" sz="2400" dirty="0">
              <a:latin typeface="Britannic Bold" panose="020B0903060703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81800" y="1516015"/>
            <a:ext cx="1405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Britannic Bold" panose="020B0903060703020204" pitchFamily="34" charset="0"/>
              </a:rPr>
              <a:t>A</a:t>
            </a:r>
            <a:r>
              <a:rPr lang="en-US" altLang="en-US" sz="2400" dirty="0" smtClean="0">
                <a:latin typeface="Britannic Bold" panose="020B0903060703020204" pitchFamily="34" charset="0"/>
              </a:rPr>
              <a:t>1</a:t>
            </a:r>
            <a:r>
              <a:rPr lang="en-US" altLang="en-US" sz="2400" dirty="0">
                <a:latin typeface="Britannic Bold" panose="020B0903060703020204" pitchFamily="34" charset="0"/>
              </a:rPr>
              <a:t>, </a:t>
            </a:r>
            <a:r>
              <a:rPr lang="en-US" altLang="en-US" sz="2400" dirty="0" smtClean="0">
                <a:latin typeface="Britannic Bold" panose="020B0903060703020204" pitchFamily="34" charset="0"/>
              </a:rPr>
              <a:t>A4</a:t>
            </a:r>
            <a:r>
              <a:rPr lang="en-US" altLang="en-US" sz="2400" dirty="0">
                <a:latin typeface="Britannic Bold" panose="020B0903060703020204" pitchFamily="34" charset="0"/>
              </a:rPr>
              <a:t>, </a:t>
            </a:r>
            <a:r>
              <a:rPr lang="en-US" altLang="en-US" sz="2400" dirty="0" smtClean="0">
                <a:latin typeface="Britannic Bold" panose="020B0903060703020204" pitchFamily="34" charset="0"/>
              </a:rPr>
              <a:t>A5</a:t>
            </a:r>
            <a:endParaRPr lang="en-US" altLang="en-US" sz="2400" dirty="0">
              <a:latin typeface="Britannic Bold" panose="020B0903060703020204" pitchFamily="34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308981" y="4809793"/>
            <a:ext cx="53822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  <a:ea typeface="MS PGothic" panose="020B0600070205080204" pitchFamily="34" charset="-128"/>
                <a:cs typeface="Geneva"/>
              </a:rPr>
              <a:t>TIER 2: Provide an example of one of the three Laws of Motion. Be sure to state which law is being highlighted. 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1750131" y="2303543"/>
            <a:ext cx="3117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1/23/2017</a:t>
            </a:r>
            <a:endParaRPr lang="en-US" altLang="en-US" sz="1800" dirty="0">
              <a:latin typeface="Britannic Bold" panose="020B0903060703020204" pitchFamily="34" charset="0"/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399" y="3624048"/>
            <a:ext cx="66274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2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2. Identify waves in our classroom (</a:t>
            </a:r>
            <a:r>
              <a:rPr lang="en-US" altLang="en-US" sz="2200" i="1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Remember not all waves travel in water</a:t>
            </a:r>
            <a:r>
              <a:rPr lang="en-US" altLang="en-US" sz="22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). How do waves transmit energy. </a:t>
            </a:r>
            <a:endParaRPr lang="en-US" altLang="en-US" sz="2200" dirty="0">
              <a:latin typeface="Britannic Bold" panose="020B0903060703020204" pitchFamily="34" charset="0"/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201436" y="30506"/>
            <a:ext cx="3903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5-7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788124" y="-204610"/>
            <a:ext cx="3903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Complete sentences</a:t>
            </a:r>
            <a:endParaRPr lang="en-US" sz="32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Learning Log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6551"/>
            <a:ext cx="10515600" cy="5244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37150" y="1450349"/>
            <a:ext cx="311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Berlin Sans FB Demi" panose="020E0802020502020306" pitchFamily="34" charset="0"/>
              </a:rPr>
              <a:t>Mr. Meyers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250687" y="4852138"/>
            <a:ext cx="70118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1. Did we meet our objective? How was it achieved, if not achieved explain why? How has your idea of what a wave is, changed? What questions do you still have?</a:t>
            </a:r>
            <a:endParaRPr lang="en-US" altLang="en-US" sz="2400" dirty="0">
              <a:latin typeface="Britannic Bold" panose="020B0903060703020204" pitchFamily="34" charset="0"/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26754" y="1537257"/>
            <a:ext cx="776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latin typeface="Britannic Bold" panose="020B0903060703020204" pitchFamily="34" charset="0"/>
              </a:rPr>
              <a:t>3.1</a:t>
            </a:r>
            <a:endParaRPr lang="en-US" altLang="en-US" sz="2400" dirty="0">
              <a:latin typeface="Britannic Bold" panose="020B0903060703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81800" y="1516015"/>
            <a:ext cx="1405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Britannic Bold" panose="020B0903060703020204" pitchFamily="34" charset="0"/>
              </a:rPr>
              <a:t>A</a:t>
            </a:r>
            <a:r>
              <a:rPr lang="en-US" altLang="en-US" sz="2400" dirty="0" smtClean="0">
                <a:latin typeface="Britannic Bold" panose="020B0903060703020204" pitchFamily="34" charset="0"/>
              </a:rPr>
              <a:t>1</a:t>
            </a:r>
            <a:r>
              <a:rPr lang="en-US" altLang="en-US" sz="2400" dirty="0">
                <a:latin typeface="Britannic Bold" panose="020B0903060703020204" pitchFamily="34" charset="0"/>
              </a:rPr>
              <a:t>, </a:t>
            </a:r>
            <a:r>
              <a:rPr lang="en-US" altLang="en-US" sz="2400" dirty="0" smtClean="0">
                <a:latin typeface="Britannic Bold" panose="020B0903060703020204" pitchFamily="34" charset="0"/>
              </a:rPr>
              <a:t>A4, A5</a:t>
            </a:r>
            <a:endParaRPr lang="en-US" altLang="en-US" sz="2400" dirty="0">
              <a:latin typeface="Britannic Bold" panose="020B0903060703020204" pitchFamily="34" charset="0"/>
            </a:endParaRP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1673931" y="2279346"/>
            <a:ext cx="3117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dirty="0" smtClean="0">
                <a:latin typeface="Britannic Bold" panose="020B0903060703020204" pitchFamily="34" charset="0"/>
                <a:ea typeface="MS PGothic" panose="020B0600070205080204" pitchFamily="34" charset="-128"/>
                <a:cs typeface="Geneva"/>
              </a:rPr>
              <a:t>1/23/2016</a:t>
            </a:r>
            <a:endParaRPr lang="en-US" altLang="en-US" sz="1800" dirty="0">
              <a:latin typeface="Britannic Bold" panose="020B0903060703020204" pitchFamily="34" charset="0"/>
              <a:ea typeface="MS PGothic" panose="020B0600070205080204" pitchFamily="34" charset="-128"/>
              <a:cs typeface="Genev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14665" y="725849"/>
            <a:ext cx="1627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Berlin Sans FB Demi" panose="020E0802020502020306" pitchFamily="34" charset="0"/>
              </a:rPr>
              <a:t>(5 min)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83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564" y="0"/>
            <a:ext cx="7429500" cy="11096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latin typeface="Berlin Sans FB Demi" panose="020E0802020502020306" pitchFamily="34" charset="0"/>
              </a:rPr>
              <a:t>Turn, </a:t>
            </a:r>
            <a:r>
              <a:rPr lang="en-US" altLang="en-US" dirty="0" smtClean="0">
                <a:latin typeface="Berlin Sans FB Demi" panose="020E0802020502020306" pitchFamily="34" charset="0"/>
              </a:rPr>
              <a:t>Talk, Share, &amp; </a:t>
            </a:r>
            <a:r>
              <a:rPr lang="en-US" altLang="en-US" u="sng" dirty="0" smtClean="0">
                <a:latin typeface="Berlin Sans FB Demi" panose="020E0802020502020306" pitchFamily="34" charset="0"/>
              </a:rPr>
              <a:t>Write</a:t>
            </a:r>
            <a:endParaRPr lang="en-US" u="sng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7" y="1109663"/>
            <a:ext cx="11473543" cy="536665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200" dirty="0">
                <a:latin typeface="Britannic Bold" panose="020B0903060703020204" pitchFamily="34" charset="0"/>
              </a:rPr>
              <a:t>When I say </a:t>
            </a:r>
            <a:r>
              <a:rPr lang="en-US" sz="3200" b="1" u="sng" dirty="0">
                <a:latin typeface="Britannic Bold" panose="020B0903060703020204" pitchFamily="34" charset="0"/>
              </a:rPr>
              <a:t>START</a:t>
            </a:r>
            <a:r>
              <a:rPr lang="en-US" sz="3200" dirty="0">
                <a:latin typeface="Britannic Bold" panose="020B0903060703020204" pitchFamily="34" charset="0"/>
              </a:rPr>
              <a:t>, </a:t>
            </a:r>
            <a:r>
              <a:rPr lang="en-US" sz="3200" dirty="0" smtClean="0">
                <a:latin typeface="Britannic Bold" panose="020B0903060703020204" pitchFamily="34" charset="0"/>
              </a:rPr>
              <a:t>pass your lifeline to your nearest neighbor </a:t>
            </a:r>
          </a:p>
          <a:p>
            <a:pPr lvl="1">
              <a:defRPr/>
            </a:pPr>
            <a:r>
              <a:rPr lang="en-US" sz="3200" dirty="0" smtClean="0">
                <a:latin typeface="Britannic Bold" panose="020B0903060703020204" pitchFamily="34" charset="0"/>
              </a:rPr>
              <a:t>For 45 seconds each student will edit their partner’s responses to the lifeline.</a:t>
            </a:r>
          </a:p>
          <a:p>
            <a:pPr lvl="1">
              <a:defRPr/>
            </a:pPr>
            <a:r>
              <a:rPr lang="en-US" sz="3200" dirty="0" smtClean="0">
                <a:latin typeface="Britannic Bold" panose="020B0903060703020204" pitchFamily="34" charset="0"/>
              </a:rPr>
              <a:t>Write 1 glow and 1 grow from their response</a:t>
            </a:r>
          </a:p>
          <a:p>
            <a:pPr lvl="2">
              <a:defRPr/>
            </a:pPr>
            <a:r>
              <a:rPr lang="en-US" sz="2800" dirty="0" smtClean="0">
                <a:latin typeface="Britannic Bold" panose="020B0903060703020204" pitchFamily="34" charset="0"/>
              </a:rPr>
              <a:t> + = At least three complete sentences, few to no grammar errors</a:t>
            </a:r>
          </a:p>
          <a:p>
            <a:pPr lvl="2">
              <a:defRPr/>
            </a:pPr>
            <a:r>
              <a:rPr lang="en-US" sz="2800" dirty="0" smtClean="0">
                <a:latin typeface="Britannic Bold" panose="020B0903060703020204" pitchFamily="34" charset="0"/>
              </a:rPr>
              <a:t>   = A minimum of two complete sentences some grammar errors</a:t>
            </a:r>
          </a:p>
          <a:p>
            <a:pPr lvl="2">
              <a:defRPr/>
            </a:pPr>
            <a:r>
              <a:rPr lang="en-US" sz="2800" dirty="0" smtClean="0">
                <a:latin typeface="Britannic Bold" panose="020B0903060703020204" pitchFamily="34" charset="0"/>
              </a:rPr>
              <a:t> - = Does not complete lifeline on time, sentences incomplete</a:t>
            </a:r>
          </a:p>
          <a:p>
            <a:pPr marL="144699" lvl="1" indent="0">
              <a:buNone/>
              <a:defRPr/>
            </a:pPr>
            <a:endParaRPr lang="en-US" sz="3200" dirty="0" smtClean="0">
              <a:latin typeface="Britannic Bold" panose="020B0903060703020204" pitchFamily="34" charset="0"/>
            </a:endParaRPr>
          </a:p>
          <a:p>
            <a:pPr>
              <a:defRPr/>
            </a:pPr>
            <a:r>
              <a:rPr lang="en-US" sz="3200" dirty="0" smtClean="0">
                <a:latin typeface="Britannic Bold" panose="020B0903060703020204" pitchFamily="34" charset="0"/>
              </a:rPr>
              <a:t>The </a:t>
            </a:r>
            <a:r>
              <a:rPr lang="en-US" sz="3200" dirty="0">
                <a:latin typeface="Britannic Bold" panose="020B0903060703020204" pitchFamily="34" charset="0"/>
              </a:rPr>
              <a:t>person </a:t>
            </a:r>
            <a:r>
              <a:rPr lang="en-US" sz="3200" dirty="0" smtClean="0">
                <a:latin typeface="Britannic Bold" panose="020B0903060703020204" pitchFamily="34" charset="0"/>
              </a:rPr>
              <a:t>that </a:t>
            </a:r>
            <a:r>
              <a:rPr lang="en-US" sz="3200" b="1" dirty="0">
                <a:latin typeface="Britannic Bold" panose="020B0903060703020204" pitchFamily="34" charset="0"/>
              </a:rPr>
              <a:t>WOKE UP</a:t>
            </a:r>
            <a:r>
              <a:rPr lang="en-US" sz="3200" dirty="0">
                <a:latin typeface="Britannic Bold" panose="020B0903060703020204" pitchFamily="34" charset="0"/>
              </a:rPr>
              <a:t> the </a:t>
            </a:r>
            <a:r>
              <a:rPr lang="en-US" sz="3200" b="1" dirty="0">
                <a:latin typeface="Britannic Bold" panose="020B0903060703020204" pitchFamily="34" charset="0"/>
              </a:rPr>
              <a:t>EARLIEST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smtClean="0">
                <a:latin typeface="Britannic Bold" panose="020B0903060703020204" pitchFamily="34" charset="0"/>
              </a:rPr>
              <a:t>will SHARE the SUGGESTIONS and EDITS on their partner’s LIFELINE, FIRST.</a:t>
            </a:r>
            <a:endParaRPr lang="en-US" sz="3200" dirty="0">
              <a:latin typeface="Britannic Bold" panose="020B0903060703020204" pitchFamily="34" charset="0"/>
            </a:endParaRPr>
          </a:p>
          <a:p>
            <a:pPr>
              <a:defRPr/>
            </a:pPr>
            <a:endParaRPr lang="en-US" sz="3200" dirty="0">
              <a:latin typeface="Britannic Bold" panose="020B0903060703020204" pitchFamily="34" charset="0"/>
            </a:endParaRPr>
          </a:p>
          <a:p>
            <a:pPr>
              <a:defRPr/>
            </a:pPr>
            <a:r>
              <a:rPr lang="en-US" sz="3200" dirty="0">
                <a:latin typeface="Britannic Bold" panose="020B0903060703020204" pitchFamily="34" charset="0"/>
              </a:rPr>
              <a:t>Students will be </a:t>
            </a:r>
            <a:r>
              <a:rPr lang="en-US" sz="3200" b="1" dirty="0">
                <a:latin typeface="Britannic Bold" panose="020B0903060703020204" pitchFamily="34" charset="0"/>
              </a:rPr>
              <a:t>RANDOMLY</a:t>
            </a:r>
            <a:r>
              <a:rPr lang="en-US" sz="3200" dirty="0">
                <a:latin typeface="Britannic Bold" panose="020B0903060703020204" pitchFamily="34" charset="0"/>
              </a:rPr>
              <a:t> called to </a:t>
            </a:r>
            <a:r>
              <a:rPr lang="en-US" sz="3200" b="1" dirty="0">
                <a:latin typeface="Britannic Bold" panose="020B0903060703020204" pitchFamily="34" charset="0"/>
              </a:rPr>
              <a:t>SHARE OUT </a:t>
            </a:r>
            <a:r>
              <a:rPr lang="en-US" sz="3200" dirty="0">
                <a:latin typeface="Britannic Bold" panose="020B0903060703020204" pitchFamily="34" charset="0"/>
              </a:rPr>
              <a:t>what </a:t>
            </a:r>
            <a:r>
              <a:rPr lang="en-US" sz="3200" b="1" u="sng" dirty="0">
                <a:latin typeface="Britannic Bold" panose="020B0903060703020204" pitchFamily="34" charset="0"/>
              </a:rPr>
              <a:t>THEIR PARTNER </a:t>
            </a:r>
            <a:r>
              <a:rPr lang="en-US" sz="3200" u="sng" dirty="0">
                <a:latin typeface="Britannic Bold" panose="020B0903060703020204" pitchFamily="34" charset="0"/>
              </a:rPr>
              <a:t>discussed</a:t>
            </a:r>
            <a:r>
              <a:rPr lang="en-US" sz="3200" dirty="0">
                <a:latin typeface="Britannic Bold" panose="020B0903060703020204" pitchFamily="34" charset="0"/>
              </a:rPr>
              <a:t>. </a:t>
            </a:r>
            <a:r>
              <a:rPr lang="en-US" sz="3200" b="1" dirty="0">
                <a:latin typeface="Britannic Bold" panose="020B0903060703020204" pitchFamily="34" charset="0"/>
              </a:rPr>
              <a:t>BE PREPARED TO SHARE</a:t>
            </a:r>
            <a:r>
              <a:rPr lang="en-US" sz="3200" dirty="0">
                <a:latin typeface="Britannic Bold" panose="020B0903060703020204" pitchFamily="34" charset="0"/>
              </a:rPr>
              <a:t>!!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97972" y="157503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3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pic>
        <p:nvPicPr>
          <p:cNvPr id="1030" name="Picture 6" descr="Image result for check mark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85" y="2339526"/>
            <a:ext cx="630918" cy="63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check mark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85" y="2709415"/>
            <a:ext cx="630918" cy="63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check mark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85" y="3055035"/>
            <a:ext cx="630918" cy="63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26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Agenda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799"/>
            <a:ext cx="10515600" cy="542713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Britannic Bold" panose="020B0903060703020204" pitchFamily="34" charset="0"/>
              </a:rPr>
              <a:t>In Class: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Lifeline</a:t>
            </a:r>
          </a:p>
          <a:p>
            <a:pPr lvl="2"/>
            <a:r>
              <a:rPr lang="en-US" sz="2400" dirty="0">
                <a:latin typeface="Britannic Bold" panose="020B0903060703020204" pitchFamily="34" charset="0"/>
              </a:rPr>
              <a:t>Turn, Talk, &amp; </a:t>
            </a:r>
            <a:r>
              <a:rPr lang="en-US" sz="2400" dirty="0" smtClean="0">
                <a:latin typeface="Britannic Bold" panose="020B0903060703020204" pitchFamily="34" charset="0"/>
              </a:rPr>
              <a:t>Write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Objective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Organized Binder Check 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Cornell Notes</a:t>
            </a:r>
          </a:p>
          <a:p>
            <a:pPr lvl="2"/>
            <a:r>
              <a:rPr lang="en-US" dirty="0" smtClean="0">
                <a:latin typeface="Britannic Bold" panose="020B0903060703020204" pitchFamily="34" charset="0"/>
              </a:rPr>
              <a:t>What is wave energy? </a:t>
            </a:r>
          </a:p>
          <a:p>
            <a:pPr lvl="2"/>
            <a:r>
              <a:rPr lang="en-US" dirty="0" smtClean="0">
                <a:latin typeface="Britannic Bold" panose="020B0903060703020204" pitchFamily="34" charset="0"/>
              </a:rPr>
              <a:t>Types of waves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Independent Reading</a:t>
            </a:r>
          </a:p>
          <a:p>
            <a:pPr lvl="2"/>
            <a:r>
              <a:rPr lang="en-US" dirty="0" smtClean="0">
                <a:latin typeface="Britannic Bold" panose="020B0903060703020204" pitchFamily="34" charset="0"/>
              </a:rPr>
              <a:t>Chapter 20 section 1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Round Robin Activity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Learning Log</a:t>
            </a:r>
          </a:p>
          <a:p>
            <a:pPr lvl="1"/>
            <a:endParaRPr lang="en-US" sz="2800" dirty="0" smtClean="0">
              <a:latin typeface="Britannic Bold" panose="020B0903060703020204" pitchFamily="34" charset="0"/>
            </a:endParaRPr>
          </a:p>
          <a:p>
            <a:r>
              <a:rPr lang="en-US" sz="3200" dirty="0" smtClean="0">
                <a:latin typeface="Britannic Bold" panose="020B0903060703020204" pitchFamily="34" charset="0"/>
              </a:rPr>
              <a:t>Homework:</a:t>
            </a:r>
          </a:p>
          <a:p>
            <a:pPr lvl="1"/>
            <a:r>
              <a:rPr lang="en-US" sz="2800" dirty="0" smtClean="0">
                <a:latin typeface="Britannic Bold" panose="020B0903060703020204" pitchFamily="34" charset="0"/>
              </a:rPr>
              <a:t>Complete “The Nature of Waves” </a:t>
            </a:r>
            <a:r>
              <a:rPr lang="en-US" sz="2800" dirty="0" err="1" smtClean="0">
                <a:latin typeface="Britannic Bold" panose="020B0903060703020204" pitchFamily="34" charset="0"/>
              </a:rPr>
              <a:t>Chp</a:t>
            </a:r>
            <a:r>
              <a:rPr lang="en-US" sz="2800" dirty="0" smtClean="0">
                <a:latin typeface="Britannic Bold" panose="020B0903060703020204" pitchFamily="34" charset="0"/>
              </a:rPr>
              <a:t> 20:1 (G3.1)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95944" y="97973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</a:t>
            </a:r>
            <a:r>
              <a:rPr lang="en-US" sz="32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5421086"/>
            <a:ext cx="10515600" cy="11998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04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Announcements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PHONES ARE AWAY!!!</a:t>
            </a:r>
          </a:p>
          <a:p>
            <a:r>
              <a:rPr lang="en-US" sz="3600" dirty="0" smtClean="0">
                <a:latin typeface="Britannic Bold" panose="020B0903060703020204" pitchFamily="34" charset="0"/>
              </a:rPr>
              <a:t>Due TODAY </a:t>
            </a:r>
          </a:p>
          <a:p>
            <a:pPr lvl="1"/>
            <a:r>
              <a:rPr lang="en-US" sz="3200" dirty="0" smtClean="0">
                <a:latin typeface="Britannic Bold" panose="020B0903060703020204" pitchFamily="34" charset="0"/>
              </a:rPr>
              <a:t>Binder Check – Everyone should have a binder</a:t>
            </a:r>
          </a:p>
          <a:p>
            <a:r>
              <a:rPr lang="en-US" sz="3600" dirty="0" smtClean="0">
                <a:latin typeface="Britannic Bold" panose="020B0903060703020204" pitchFamily="34" charset="0"/>
              </a:rPr>
              <a:t>Quiz 3.1 due 1/22/2017</a:t>
            </a:r>
          </a:p>
          <a:p>
            <a:r>
              <a:rPr lang="en-US" sz="3600" dirty="0" smtClean="0">
                <a:latin typeface="Britannic Bold" panose="020B0903060703020204" pitchFamily="34" charset="0"/>
              </a:rPr>
              <a:t>STAY FOCUSED so we can meet our OBJECTIVE</a:t>
            </a:r>
          </a:p>
        </p:txBody>
      </p:sp>
    </p:spTree>
    <p:extLst>
      <p:ext uri="{BB962C8B-B14F-4D97-AF65-F5344CB8AC3E}">
        <p14:creationId xmlns:p14="http://schemas.microsoft.com/office/powerpoint/2010/main" val="202663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Objective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7" y="1690688"/>
            <a:ext cx="10940143" cy="4486275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latin typeface="Britannic Bold" panose="020B0903060703020204" pitchFamily="34" charset="0"/>
              </a:rPr>
              <a:t>By the end of class students will </a:t>
            </a:r>
            <a:r>
              <a:rPr lang="en-US" sz="3200" u="sng" dirty="0" smtClean="0">
                <a:latin typeface="Britannic Bold" panose="020B0903060703020204" pitchFamily="34" charset="0"/>
              </a:rPr>
              <a:t>describe</a:t>
            </a:r>
            <a:r>
              <a:rPr lang="en-US" sz="3200" dirty="0" smtClean="0">
                <a:latin typeface="Britannic Bold" panose="020B0903060703020204" pitchFamily="34" charset="0"/>
              </a:rPr>
              <a:t> and </a:t>
            </a:r>
            <a:r>
              <a:rPr lang="en-US" sz="3200" u="sng" dirty="0" smtClean="0">
                <a:latin typeface="Britannic Bold" panose="020B0903060703020204" pitchFamily="34" charset="0"/>
              </a:rPr>
              <a:t>define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smtClean="0">
                <a:latin typeface="Britannic Bold" panose="020B0903060703020204" pitchFamily="34" charset="0"/>
              </a:rPr>
              <a:t>a wave and how it transmits energy by </a:t>
            </a:r>
            <a:r>
              <a:rPr lang="en-US" sz="3200" u="sng" dirty="0" smtClean="0">
                <a:latin typeface="Britannic Bold" panose="020B0903060703020204" pitchFamily="34" charset="0"/>
              </a:rPr>
              <a:t>deconstructing</a:t>
            </a:r>
            <a:r>
              <a:rPr lang="en-US" sz="3200" dirty="0" smtClean="0">
                <a:latin typeface="Britannic Bold" panose="020B0903060703020204" pitchFamily="34" charset="0"/>
              </a:rPr>
              <a:t> informational text and </a:t>
            </a:r>
            <a:r>
              <a:rPr lang="en-US" sz="3200" u="sng" dirty="0" smtClean="0">
                <a:latin typeface="Britannic Bold" panose="020B0903060703020204" pitchFamily="34" charset="0"/>
              </a:rPr>
              <a:t>illustrating</a:t>
            </a:r>
            <a:r>
              <a:rPr lang="en-US" sz="3200" dirty="0" smtClean="0">
                <a:latin typeface="Britannic Bold" panose="020B0903060703020204" pitchFamily="34" charset="0"/>
              </a:rPr>
              <a:t> the properties of a wave. </a:t>
            </a:r>
          </a:p>
          <a:p>
            <a:endParaRPr lang="en-US" sz="3200" u="sng" dirty="0" smtClean="0">
              <a:latin typeface="Britannic Bold" panose="020B0903060703020204" pitchFamily="34" charset="0"/>
            </a:endParaRPr>
          </a:p>
          <a:p>
            <a:r>
              <a:rPr lang="en-US" sz="2400" u="sng" dirty="0" smtClean="0">
                <a:latin typeface="Britannic Bold" panose="020B0903060703020204" pitchFamily="34" charset="0"/>
              </a:rPr>
              <a:t>Standard:</a:t>
            </a:r>
            <a:r>
              <a:rPr lang="en-US" sz="2400" dirty="0" smtClean="0">
                <a:latin typeface="Britannic Bold" panose="020B0903060703020204" pitchFamily="34" charset="0"/>
              </a:rPr>
              <a:t> </a:t>
            </a:r>
            <a:r>
              <a:rPr lang="en-US" sz="2400" b="1" dirty="0" smtClean="0">
                <a:latin typeface="Britannic Bold" panose="020B0903060703020204" pitchFamily="34" charset="0"/>
              </a:rPr>
              <a:t>HS-PS4-1.</a:t>
            </a:r>
            <a:r>
              <a:rPr lang="en-US" sz="2400" dirty="0" smtClean="0">
                <a:latin typeface="Britannic Bold" panose="020B0903060703020204" pitchFamily="34" charset="0"/>
              </a:rPr>
              <a:t> Use mathematical representations to support a claim regarding relationships among the frequency, wavelength, and speed of waves traveling </a:t>
            </a:r>
            <a:r>
              <a:rPr lang="en-US" sz="2400" smtClean="0">
                <a:latin typeface="Britannic Bold" panose="020B0903060703020204" pitchFamily="34" charset="0"/>
              </a:rPr>
              <a:t>in various media. </a:t>
            </a:r>
            <a:endParaRPr lang="en-US" sz="2400" dirty="0" smtClean="0">
              <a:latin typeface="Britannic Bold" panose="020B0903060703020204" pitchFamily="34" charset="0"/>
            </a:endParaRPr>
          </a:p>
          <a:p>
            <a:endParaRPr lang="en-US" sz="2400" dirty="0">
              <a:latin typeface="Britannic Bold" panose="020B0903060703020204" pitchFamily="34" charset="0"/>
            </a:endParaRPr>
          </a:p>
          <a:p>
            <a:r>
              <a:rPr lang="en-US" sz="2400" u="sng" dirty="0" smtClean="0">
                <a:latin typeface="Britannic Bold" panose="020B0903060703020204" pitchFamily="34" charset="0"/>
              </a:rPr>
              <a:t>Developing Skills:</a:t>
            </a:r>
            <a:r>
              <a:rPr lang="en-US" sz="2400" dirty="0" smtClean="0">
                <a:latin typeface="Britannic Bold" panose="020B0903060703020204" pitchFamily="34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Britannic Bold" panose="020B0903060703020204" pitchFamily="34" charset="0"/>
              </a:rPr>
              <a:t>Synthesize information independently and constructively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Britannic Bold" panose="020B0903060703020204" pitchFamily="34" charset="0"/>
              </a:rPr>
              <a:t>Develop critical thinking skills through inquiry driven activities. </a:t>
            </a:r>
            <a:endParaRPr lang="en-US" u="sng" dirty="0"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2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1159782"/>
            <a:ext cx="11201400" cy="539341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3200" dirty="0">
                <a:latin typeface="Britannic Bold" panose="020B0903060703020204" pitchFamily="34" charset="0"/>
              </a:rPr>
              <a:t>When I say </a:t>
            </a:r>
            <a:r>
              <a:rPr lang="en-US" sz="3200" b="1" u="sng" dirty="0">
                <a:latin typeface="Britannic Bold" panose="020B0903060703020204" pitchFamily="34" charset="0"/>
              </a:rPr>
              <a:t>START</a:t>
            </a:r>
            <a:r>
              <a:rPr lang="en-US" sz="3200" dirty="0">
                <a:latin typeface="Britannic Bold" panose="020B0903060703020204" pitchFamily="34" charset="0"/>
              </a:rPr>
              <a:t>, </a:t>
            </a:r>
            <a:r>
              <a:rPr lang="en-US" sz="3200" dirty="0" smtClean="0">
                <a:latin typeface="Britannic Bold" panose="020B0903060703020204" pitchFamily="34" charset="0"/>
              </a:rPr>
              <a:t>you and members of your assigned group will </a:t>
            </a:r>
            <a:r>
              <a:rPr lang="en-US" sz="3200" u="sng" dirty="0" smtClean="0">
                <a:latin typeface="Britannic Bold" panose="020B0903060703020204" pitchFamily="34" charset="0"/>
              </a:rPr>
              <a:t>DEMONSTRATE</a:t>
            </a:r>
            <a:r>
              <a:rPr lang="en-US" sz="3200" dirty="0" smtClean="0">
                <a:latin typeface="Britannic Bold" panose="020B0903060703020204" pitchFamily="34" charset="0"/>
              </a:rPr>
              <a:t> and </a:t>
            </a:r>
            <a:r>
              <a:rPr lang="en-US" sz="3200" u="sng" dirty="0" smtClean="0">
                <a:latin typeface="Britannic Bold" panose="020B0903060703020204" pitchFamily="34" charset="0"/>
              </a:rPr>
              <a:t>DEFINE</a:t>
            </a:r>
            <a:r>
              <a:rPr lang="en-US" sz="3200" dirty="0" smtClean="0">
                <a:latin typeface="Britannic Bold" panose="020B0903060703020204" pitchFamily="34" charset="0"/>
              </a:rPr>
              <a:t> what a wave is. </a:t>
            </a:r>
            <a:endParaRPr lang="en-US" sz="3200" dirty="0">
              <a:latin typeface="Britannic Bold" panose="020B0903060703020204" pitchFamily="34" charset="0"/>
            </a:endParaRPr>
          </a:p>
          <a:p>
            <a:pPr lvl="1">
              <a:defRPr/>
            </a:pPr>
            <a:r>
              <a:rPr lang="en-US" sz="3200" dirty="0">
                <a:latin typeface="Britannic Bold" panose="020B0903060703020204" pitchFamily="34" charset="0"/>
              </a:rPr>
              <a:t>For </a:t>
            </a:r>
            <a:r>
              <a:rPr lang="en-US" sz="3200" dirty="0" smtClean="0">
                <a:latin typeface="Britannic Bold" panose="020B0903060703020204" pitchFamily="34" charset="0"/>
              </a:rPr>
              <a:t>2 minutes each group will develop strategize as to how to create a wave. Once completed ALL groups members will write down the definition of a wave without any resources. 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144699" lvl="1" indent="0">
              <a:buNone/>
              <a:defRPr/>
            </a:pPr>
            <a:endParaRPr lang="en-US" sz="3200" dirty="0">
              <a:latin typeface="Britannic Bold" panose="020B0903060703020204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latin typeface="Britannic Bold" panose="020B0903060703020204" pitchFamily="34" charset="0"/>
              </a:rPr>
              <a:t>Rules: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Every group member must contribute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No cellphones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2 minute timer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A group definition MUST be written down before the time runs out</a:t>
            </a:r>
            <a:endParaRPr lang="en-US" sz="2900" dirty="0">
              <a:latin typeface="Britannic Bold" panose="020B0903060703020204" pitchFamily="34" charset="0"/>
            </a:endParaRPr>
          </a:p>
          <a:p>
            <a:pPr>
              <a:defRPr/>
            </a:pPr>
            <a:endParaRPr lang="en-US" sz="4000" dirty="0">
              <a:latin typeface="Britannic Bold" panose="020B0903060703020204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latin typeface="Britannic Bold" panose="020B0903060703020204" pitchFamily="34" charset="0"/>
              </a:rPr>
              <a:t>Reward: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1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st</a:t>
            </a:r>
            <a:r>
              <a:rPr lang="en-US" sz="2900" dirty="0" smtClean="0">
                <a:latin typeface="Britannic Bold" panose="020B0903060703020204" pitchFamily="34" charset="0"/>
              </a:rPr>
              <a:t> place 100 hero points, 5pts extra credit on quiz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2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nd</a:t>
            </a:r>
            <a:r>
              <a:rPr lang="en-US" sz="2900" dirty="0" smtClean="0">
                <a:latin typeface="Britannic Bold" panose="020B0903060703020204" pitchFamily="34" charset="0"/>
              </a:rPr>
              <a:t> place 75 hero points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3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rd</a:t>
            </a:r>
            <a:r>
              <a:rPr lang="en-US" sz="2900" dirty="0" smtClean="0">
                <a:latin typeface="Britannic Bold" panose="020B0903060703020204" pitchFamily="34" charset="0"/>
              </a:rPr>
              <a:t> place 50 hero points</a:t>
            </a:r>
          </a:p>
          <a:p>
            <a:pPr lvl="1">
              <a:defRPr/>
            </a:pPr>
            <a:r>
              <a:rPr lang="en-US" sz="2900" dirty="0" smtClean="0">
                <a:latin typeface="Britannic Bold" panose="020B0903060703020204" pitchFamily="34" charset="0"/>
              </a:rPr>
              <a:t>4</a:t>
            </a:r>
            <a:r>
              <a:rPr lang="en-US" sz="2900" baseline="30000" dirty="0" smtClean="0">
                <a:latin typeface="Britannic Bold" panose="020B0903060703020204" pitchFamily="34" charset="0"/>
              </a:rPr>
              <a:t>th</a:t>
            </a:r>
            <a:r>
              <a:rPr lang="en-US" sz="2900" dirty="0" smtClean="0">
                <a:latin typeface="Britannic Bold" panose="020B0903060703020204" pitchFamily="34" charset="0"/>
              </a:rPr>
              <a:t> place 25 hero points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Group Activity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2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5130800"/>
            <a:ext cx="6519333" cy="2624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What is a wave?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782"/>
            <a:ext cx="5334000" cy="531960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itannic Bold" panose="020B0903060703020204" pitchFamily="34" charset="0"/>
              </a:rPr>
              <a:t>A </a:t>
            </a:r>
            <a:r>
              <a:rPr lang="en-US" b="1" dirty="0" smtClean="0">
                <a:latin typeface="Britannic Bold" panose="020B0903060703020204" pitchFamily="34" charset="0"/>
              </a:rPr>
              <a:t>wave</a:t>
            </a:r>
            <a:r>
              <a:rPr lang="en-US" dirty="0" smtClean="0">
                <a:latin typeface="Britannic Bold" panose="020B0903060703020204" pitchFamily="34" charset="0"/>
              </a:rPr>
              <a:t> is any disturbance that transmits energy through matter or empty space. </a:t>
            </a:r>
          </a:p>
          <a:p>
            <a:endParaRPr lang="en-US" dirty="0" smtClean="0">
              <a:latin typeface="Britannic Bold" panose="020B0903060703020204" pitchFamily="34" charset="0"/>
            </a:endParaRPr>
          </a:p>
          <a:p>
            <a:r>
              <a:rPr lang="en-US" dirty="0" smtClean="0">
                <a:latin typeface="Britannic Bold" panose="020B0903060703020204" pitchFamily="34" charset="0"/>
              </a:rPr>
              <a:t>A wave travels through a material or substances called a </a:t>
            </a:r>
            <a:r>
              <a:rPr lang="en-US" b="1" dirty="0" smtClean="0">
                <a:latin typeface="Britannic Bold" panose="020B0903060703020204" pitchFamily="34" charset="0"/>
              </a:rPr>
              <a:t>medium</a:t>
            </a:r>
            <a:r>
              <a:rPr lang="en-US" dirty="0" smtClean="0">
                <a:latin typeface="Britannic Bold" panose="020B0903060703020204" pitchFamily="34" charset="0"/>
              </a:rPr>
              <a:t>. A medium may be a solid, liquid, or a gas.</a:t>
            </a:r>
          </a:p>
          <a:p>
            <a:endParaRPr lang="en-US" dirty="0" smtClean="0">
              <a:latin typeface="Britannic Bold" panose="020B0903060703020204" pitchFamily="34" charset="0"/>
            </a:endParaRPr>
          </a:p>
          <a:p>
            <a:r>
              <a:rPr lang="en-US" dirty="0" smtClean="0">
                <a:latin typeface="Britannic Bold" panose="020B0903060703020204" pitchFamily="34" charset="0"/>
              </a:rPr>
              <a:t>As a wave travels, it does work on everything in its path. The waves traveling through a pond do work on the water.  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2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  <p:pic>
        <p:nvPicPr>
          <p:cNvPr id="1026" name="Picture 2" descr="Image result for a physics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796" y="1024758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cean waves phys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165" y="4001294"/>
            <a:ext cx="5386012" cy="271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49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-134408"/>
            <a:ext cx="11413067" cy="1325563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Waves and Mediums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124744"/>
            <a:ext cx="7323667" cy="5555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Waves transfer energy through a medium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When a particle vibrates, it can pass its energy to the particle next to it. In this way, energy is transmitted through a medium. 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Waves that require a medium are called </a:t>
            </a:r>
            <a:r>
              <a:rPr lang="en-US" b="1" i="1" dirty="0" smtClean="0">
                <a:latin typeface="Berlin Sans FB Demi" panose="020E0802020502020306" pitchFamily="34" charset="0"/>
              </a:rPr>
              <a:t>mechanical waves</a:t>
            </a:r>
            <a:r>
              <a:rPr lang="en-US" dirty="0" smtClean="0">
                <a:latin typeface="Berlin Sans FB Demi" panose="020E0802020502020306" pitchFamily="34" charset="0"/>
              </a:rPr>
              <a:t>. (Ex: sound waves, ocean waves, and earthquake waves). </a:t>
            </a:r>
          </a:p>
          <a:p>
            <a:endParaRPr lang="en-US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Waves transfer energy without a medium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Waves that transfer energy without a medium are called </a:t>
            </a:r>
            <a:r>
              <a:rPr lang="en-US" b="1" i="1" dirty="0" smtClean="0">
                <a:latin typeface="Berlin Sans FB Demi" panose="020E0802020502020306" pitchFamily="34" charset="0"/>
              </a:rPr>
              <a:t>electromagnetic waves</a:t>
            </a:r>
            <a:r>
              <a:rPr lang="en-US" dirty="0" smtClean="0">
                <a:latin typeface="Berlin Sans FB Demi" panose="020E0802020502020306" pitchFamily="34" charset="0"/>
              </a:rPr>
              <a:t>.  (Ex: visible light, microwaves, TV and radio signals, and X-rays). 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Electromagnetic waves may also go through matter, such air, water or glass. </a:t>
            </a:r>
          </a:p>
          <a:p>
            <a:endParaRPr lang="en-US" dirty="0"/>
          </a:p>
        </p:txBody>
      </p:sp>
      <p:pic>
        <p:nvPicPr>
          <p:cNvPr id="1026" name="Picture 2" descr="Image result for mechanical wav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356" y="1124744"/>
            <a:ext cx="3917244" cy="293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lectromagnetic 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97878"/>
            <a:ext cx="48006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7000" y="4318000"/>
            <a:ext cx="7264400" cy="12022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2454539"/>
            <a:ext cx="7264400" cy="12022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77703" y="365125"/>
            <a:ext cx="2068287" cy="79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~ 3 min</a:t>
            </a:r>
          </a:p>
          <a:p>
            <a:pPr algn="ctr"/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0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1139</Words>
  <Application>Microsoft Office PowerPoint</Application>
  <PresentationFormat>Widescreen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Aparajita</vt:lpstr>
      <vt:lpstr>Arial</vt:lpstr>
      <vt:lpstr>Berlin Sans FB Demi</vt:lpstr>
      <vt:lpstr>Britannic Bold</vt:lpstr>
      <vt:lpstr>Calibri</vt:lpstr>
      <vt:lpstr>Calibri Light</vt:lpstr>
      <vt:lpstr>Geneva</vt:lpstr>
      <vt:lpstr>Office Theme</vt:lpstr>
      <vt:lpstr>The Nature of WAVES</vt:lpstr>
      <vt:lpstr>Kick-Off</vt:lpstr>
      <vt:lpstr>Turn, Talk, Share, &amp; Write</vt:lpstr>
      <vt:lpstr>Agenda</vt:lpstr>
      <vt:lpstr>Announcements</vt:lpstr>
      <vt:lpstr>Objective</vt:lpstr>
      <vt:lpstr>Group Activity</vt:lpstr>
      <vt:lpstr>What is a wave?</vt:lpstr>
      <vt:lpstr>Waves and Mediums</vt:lpstr>
      <vt:lpstr>Types of waves</vt:lpstr>
      <vt:lpstr>Types of waves</vt:lpstr>
      <vt:lpstr>Independent Practice (15-20 min) </vt:lpstr>
      <vt:lpstr>Group Activity (Round Robin)</vt:lpstr>
      <vt:lpstr>Group Activity (Round Robin)</vt:lpstr>
      <vt:lpstr>Group Activity (Round Robin)</vt:lpstr>
      <vt:lpstr>Group Activity (Round Robin)</vt:lpstr>
      <vt:lpstr>Group Activity (Round Robin)</vt:lpstr>
      <vt:lpstr>Group Activity (Round Robin)</vt:lpstr>
      <vt:lpstr>Group Activity (Round Robin)</vt:lpstr>
      <vt:lpstr>Learning Log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 BACK Happy 2017!!</dc:title>
  <dc:creator>Zachary Meyers</dc:creator>
  <cp:lastModifiedBy>Zachary Meyers</cp:lastModifiedBy>
  <cp:revision>65</cp:revision>
  <dcterms:created xsi:type="dcterms:W3CDTF">2016-12-28T18:04:02Z</dcterms:created>
  <dcterms:modified xsi:type="dcterms:W3CDTF">2017-01-25T01:02:51Z</dcterms:modified>
</cp:coreProperties>
</file>